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CCFF"/>
    <a:srgbClr val="FF99CC"/>
    <a:srgbClr val="FF6699"/>
    <a:srgbClr val="FF66FF"/>
    <a:srgbClr val="00FF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C4AC5-B0A7-4A80-A190-4619F8DE734B}" type="datetimeFigureOut">
              <a:rPr lang="th-TH" smtClean="0"/>
              <a:pPr/>
              <a:t>03/09/63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2B576-C3FD-442E-B7E9-623EFBCEB9E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1007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03/09/63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03/09/63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03/09/63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03/09/63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03/09/63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03/09/63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03/09/63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03/09/63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03/09/63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03/09/63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03/09/63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pPr/>
              <a:t>03/09/63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3610;&#3619;&#3636;&#3610;&#3607;%20COPD.doc" TargetMode="External"/><Relationship Id="rId2" Type="http://schemas.openxmlformats.org/officeDocument/2006/relationships/hyperlink" Target="&#3605;&#3633;&#3623;&#3594;&#3637;&#3657;&#3623;&#3633;&#3604;+&#3612;&#3621;&#3621;&#3633;&#3614;&#3608;&#3660;%20%20COPD.doc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5"/>
          <p:cNvSpPr txBox="1">
            <a:spLocks noChangeArrowheads="1"/>
          </p:cNvSpPr>
          <p:nvPr/>
        </p:nvSpPr>
        <p:spPr bwMode="auto">
          <a:xfrm>
            <a:off x="0" y="0"/>
            <a:ext cx="2500298" cy="366713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Browallia New" pitchFamily="34" charset="-34"/>
              </a:rPr>
              <a:t> Clinical Tracer </a:t>
            </a:r>
            <a:r>
              <a:rPr lang="en-US" sz="1800" dirty="0" err="1" smtClean="0">
                <a:solidFill>
                  <a:schemeClr val="bg1"/>
                </a:solidFill>
                <a:latin typeface="Times New Roman" pitchFamily="18" charset="0"/>
                <a:cs typeface="Browallia New" pitchFamily="34" charset="-34"/>
              </a:rPr>
              <a:t>ckd</a:t>
            </a:r>
            <a:endParaRPr lang="en-US" sz="1800" dirty="0">
              <a:solidFill>
                <a:schemeClr val="bg1"/>
              </a:solidFill>
              <a:latin typeface="Times New Roman" pitchFamily="18" charset="0"/>
              <a:cs typeface="Browallia New" pitchFamily="34" charset="-34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06363" y="457200"/>
            <a:ext cx="3025775" cy="17478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2813"/>
            <a:endParaRPr lang="th-TH">
              <a:latin typeface="Century Schoolbook" pitchFamily="18" charset="0"/>
              <a:cs typeface="KodchiangUPC" pitchFamily="18" charset="-34"/>
            </a:endParaRPr>
          </a:p>
        </p:txBody>
      </p:sp>
      <p:sp>
        <p:nvSpPr>
          <p:cNvPr id="5" name="Text Box 48"/>
          <p:cNvSpPr txBox="1">
            <a:spLocks noChangeArrowheads="1"/>
          </p:cNvSpPr>
          <p:nvPr/>
        </p:nvSpPr>
        <p:spPr bwMode="auto">
          <a:xfrm>
            <a:off x="1331913" y="476250"/>
            <a:ext cx="522194" cy="27699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>
                <a:latin typeface="Calibri" pitchFamily="34" charset="0"/>
                <a:cs typeface="Cordia New" pitchFamily="34" charset="-34"/>
              </a:rPr>
              <a:t>Entry</a:t>
            </a:r>
            <a:endParaRPr lang="th-TH" sz="1200" b="1" dirty="0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6" name="Text Box 49"/>
          <p:cNvSpPr txBox="1">
            <a:spLocks noChangeArrowheads="1"/>
          </p:cNvSpPr>
          <p:nvPr/>
        </p:nvSpPr>
        <p:spPr bwMode="auto">
          <a:xfrm>
            <a:off x="428596" y="857232"/>
            <a:ext cx="1916113" cy="2746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>
                <a:latin typeface="Calibri" pitchFamily="34" charset="0"/>
                <a:cs typeface="Cordia New" pitchFamily="34" charset="-34"/>
              </a:rPr>
              <a:t>Initial Assessment</a:t>
            </a:r>
            <a:endParaRPr lang="th-TH" sz="1200" b="1" dirty="0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57158" y="1214422"/>
            <a:ext cx="1219200" cy="2762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/>
            <a:r>
              <a:rPr lang="en-US" sz="1200" b="1" dirty="0">
                <a:latin typeface="Century Schoolbook" pitchFamily="18" charset="0"/>
              </a:rPr>
              <a:t>Consultation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060450" y="1589088"/>
            <a:ext cx="1125538" cy="2746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/>
            <a:r>
              <a:rPr lang="en-US" sz="1200" b="1" dirty="0">
                <a:latin typeface="Century Schoolbook" pitchFamily="18" charset="0"/>
              </a:rPr>
              <a:t>Investigation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857356" y="1928802"/>
            <a:ext cx="1057276" cy="27699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2813"/>
            <a:r>
              <a:rPr lang="en-US" sz="1200" b="1" dirty="0">
                <a:latin typeface="Century Schoolbook" pitchFamily="18" charset="0"/>
              </a:rPr>
              <a:t>Diagnosis</a:t>
            </a:r>
          </a:p>
        </p:txBody>
      </p:sp>
      <p:sp>
        <p:nvSpPr>
          <p:cNvPr id="10" name="Text Box 52"/>
          <p:cNvSpPr txBox="1">
            <a:spLocks noChangeArrowheads="1"/>
          </p:cNvSpPr>
          <p:nvPr/>
        </p:nvSpPr>
        <p:spPr bwMode="auto">
          <a:xfrm>
            <a:off x="3428992" y="214290"/>
            <a:ext cx="1081087" cy="33655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Risk</a:t>
            </a:r>
            <a:endParaRPr lang="th-TH" sz="16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07950" y="2349500"/>
            <a:ext cx="3027363" cy="179388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2813"/>
            <a:endParaRPr lang="th-TH">
              <a:latin typeface="Century Schoolbook" pitchFamily="18" charset="0"/>
              <a:cs typeface="KodchiangUPC" pitchFamily="18" charset="-34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214414" y="2357430"/>
            <a:ext cx="831850" cy="2746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/>
            <a:r>
              <a:rPr lang="en-US" sz="1200" b="1" dirty="0">
                <a:latin typeface="Century Schoolbook" pitchFamily="18" charset="0"/>
              </a:rPr>
              <a:t>Planning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14282" y="2714620"/>
            <a:ext cx="2420856" cy="30777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/>
            <a:r>
              <a:rPr lang="en-US" sz="1400" b="1" dirty="0">
                <a:latin typeface="Century Schoolbook" pitchFamily="18" charset="0"/>
              </a:rPr>
              <a:t>Observation/</a:t>
            </a:r>
            <a:r>
              <a:rPr lang="th-TH" sz="1400" b="1" dirty="0" smtClean="0">
                <a:cs typeface="KodchiangUPC" pitchFamily="18" charset="-34"/>
              </a:rPr>
              <a:t>ประเมิน </a:t>
            </a:r>
            <a:r>
              <a:rPr lang="en-US" sz="1400" b="1" dirty="0" smtClean="0">
                <a:cs typeface="KodchiangUPC" pitchFamily="18" charset="-34"/>
              </a:rPr>
              <a:t>GFR </a:t>
            </a:r>
            <a:r>
              <a:rPr lang="th-TH" sz="1400" b="1" dirty="0" smtClean="0">
                <a:cs typeface="KodchiangUPC" pitchFamily="18" charset="-34"/>
              </a:rPr>
              <a:t>ทุกราย</a:t>
            </a:r>
            <a:endParaRPr lang="en-US" sz="1400" b="1" dirty="0"/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1142976" y="3143248"/>
            <a:ext cx="1071570" cy="27699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2813"/>
            <a:r>
              <a:rPr lang="en-US" sz="1200" b="1" dirty="0">
                <a:latin typeface="Century Schoolbook" pitchFamily="18" charset="0"/>
              </a:rPr>
              <a:t>Treatment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42844" y="4214818"/>
            <a:ext cx="3027363" cy="142876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 b="1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428596" y="4286256"/>
            <a:ext cx="2016321" cy="27699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Calibri" pitchFamily="34" charset="0"/>
                <a:cs typeface="Cordia New" pitchFamily="34" charset="-34"/>
              </a:rPr>
              <a:t>Transfer to </a:t>
            </a:r>
            <a:r>
              <a:rPr lang="en-US" sz="1200" b="1" dirty="0" err="1">
                <a:latin typeface="Calibri" pitchFamily="34" charset="0"/>
                <a:cs typeface="Cordia New" pitchFamily="34" charset="-34"/>
              </a:rPr>
              <a:t>Maharat</a:t>
            </a:r>
            <a:r>
              <a:rPr lang="en-US" sz="1200" b="1" dirty="0">
                <a:latin typeface="Calibri" pitchFamily="34" charset="0"/>
                <a:cs typeface="Cordia New" pitchFamily="34" charset="-34"/>
              </a:rPr>
              <a:t> Hospital</a:t>
            </a:r>
            <a:endParaRPr lang="th-TH" sz="1200" b="1" dirty="0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214282" y="4643446"/>
            <a:ext cx="2824162" cy="27699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  <a:cs typeface="Cordia New" pitchFamily="34" charset="-34"/>
              </a:rPr>
              <a:t>admission </a:t>
            </a:r>
            <a:r>
              <a:rPr lang="en-US" sz="1200" b="1" dirty="0">
                <a:latin typeface="Calibri" pitchFamily="34" charset="0"/>
                <a:cs typeface="Cordia New" pitchFamily="34" charset="-34"/>
              </a:rPr>
              <a:t>for Treatment at ward</a:t>
            </a:r>
            <a:endParaRPr lang="th-TH" sz="1200" b="1" dirty="0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785786" y="5000636"/>
            <a:ext cx="1970924" cy="27699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  <a:cs typeface="Cordia New" pitchFamily="34" charset="-34"/>
              </a:rPr>
              <a:t>information, Empowerment</a:t>
            </a:r>
            <a:endParaRPr lang="th-TH" sz="1200" b="1" dirty="0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214414" y="5357826"/>
            <a:ext cx="745717" cy="27699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>
                <a:latin typeface="Calibri" pitchFamily="34" charset="0"/>
                <a:cs typeface="Cordia New" pitchFamily="34" charset="-34"/>
              </a:rPr>
              <a:t>D/C plan</a:t>
            </a:r>
            <a:endParaRPr lang="th-TH" sz="1200" b="1" dirty="0">
              <a:latin typeface="Calibri" pitchFamily="34" charset="0"/>
              <a:cs typeface="Cordia New" pitchFamily="34" charset="-34"/>
            </a:endParaRPr>
          </a:p>
        </p:txBody>
      </p:sp>
      <p:cxnSp>
        <p:nvCxnSpPr>
          <p:cNvPr id="21" name="AutoShape 53"/>
          <p:cNvCxnSpPr>
            <a:cxnSpLocks noChangeShapeType="1"/>
          </p:cNvCxnSpPr>
          <p:nvPr/>
        </p:nvCxnSpPr>
        <p:spPr bwMode="auto">
          <a:xfrm>
            <a:off x="1619250" y="765175"/>
            <a:ext cx="3175" cy="122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54"/>
          <p:cNvCxnSpPr>
            <a:cxnSpLocks noChangeShapeType="1"/>
          </p:cNvCxnSpPr>
          <p:nvPr/>
        </p:nvCxnSpPr>
        <p:spPr bwMode="auto">
          <a:xfrm>
            <a:off x="1428728" y="1142984"/>
            <a:ext cx="3175" cy="122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55"/>
          <p:cNvCxnSpPr>
            <a:cxnSpLocks noChangeShapeType="1"/>
          </p:cNvCxnSpPr>
          <p:nvPr/>
        </p:nvCxnSpPr>
        <p:spPr bwMode="auto">
          <a:xfrm rot="5400000">
            <a:off x="1285058" y="1571612"/>
            <a:ext cx="143670" cy="7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142844" y="5715016"/>
            <a:ext cx="3027363" cy="100010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2813"/>
            <a:endParaRPr lang="th-TH">
              <a:latin typeface="Century Schoolbook" pitchFamily="18" charset="0"/>
              <a:cs typeface="KodchiangUPC" pitchFamily="18" charset="-34"/>
            </a:endParaRPr>
          </a:p>
        </p:txBody>
      </p:sp>
      <p:sp>
        <p:nvSpPr>
          <p:cNvPr id="30" name="Text Box 57"/>
          <p:cNvSpPr txBox="1">
            <a:spLocks noChangeArrowheads="1"/>
          </p:cNvSpPr>
          <p:nvPr/>
        </p:nvSpPr>
        <p:spPr bwMode="auto">
          <a:xfrm>
            <a:off x="3214678" y="2571744"/>
            <a:ext cx="1714512" cy="138499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2813"/>
            <a:r>
              <a:rPr lang="th-TH" sz="1200" b="1" dirty="0" smtClean="0">
                <a:latin typeface="Tahoma" pitchFamily="34" charset="0"/>
                <a:cs typeface="Tahoma" pitchFamily="34" charset="0"/>
              </a:rPr>
              <a:t>-ขาดความรู้รายกลุ่ม รายบุคคลตาม </a:t>
            </a:r>
            <a:r>
              <a:rPr lang="en-US" sz="1200" b="1" dirty="0" smtClean="0">
                <a:latin typeface="Tahoma" pitchFamily="34" charset="0"/>
                <a:cs typeface="Tahoma" pitchFamily="34" charset="0"/>
              </a:rPr>
              <a:t>Stage</a:t>
            </a:r>
          </a:p>
          <a:p>
            <a:pPr defTabSz="912813"/>
            <a:r>
              <a:rPr lang="th-TH" sz="1200" b="1" dirty="0" smtClean="0">
                <a:latin typeface="Tahoma" pitchFamily="34" charset="0"/>
                <a:cs typeface="Tahoma" pitchFamily="34" charset="0"/>
              </a:rPr>
              <a:t>-ขาดการปรับการรักษาตามแนวทาง </a:t>
            </a:r>
            <a:r>
              <a:rPr lang="en-US" sz="1200" b="1" dirty="0" smtClean="0">
                <a:latin typeface="Tahoma" pitchFamily="34" charset="0"/>
                <a:cs typeface="Tahoma" pitchFamily="34" charset="0"/>
              </a:rPr>
              <a:t>CPG</a:t>
            </a:r>
          </a:p>
          <a:p>
            <a:pPr defTabSz="912813"/>
            <a:r>
              <a:rPr lang="en-US" sz="1200" b="1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th-TH" sz="1200" b="1" dirty="0" smtClean="0">
                <a:latin typeface="Tahoma" pitchFamily="34" charset="0"/>
                <a:cs typeface="Tahoma" pitchFamily="34" charset="0"/>
              </a:rPr>
              <a:t>ขาดการติดตาม </a:t>
            </a:r>
            <a:r>
              <a:rPr lang="en-US" sz="1200" b="1" dirty="0" smtClean="0">
                <a:latin typeface="Tahoma" pitchFamily="34" charset="0"/>
                <a:cs typeface="Tahoma" pitchFamily="34" charset="0"/>
              </a:rPr>
              <a:t>F/U</a:t>
            </a:r>
            <a:r>
              <a:rPr lang="th-TH" sz="1200" b="1" dirty="0" smtClean="0">
                <a:latin typeface="Tahoma" pitchFamily="34" charset="0"/>
                <a:cs typeface="Tahoma" pitchFamily="34" charset="0"/>
              </a:rPr>
              <a:t>ตาม </a:t>
            </a:r>
            <a:r>
              <a:rPr lang="en-US" sz="1200" b="1" dirty="0" smtClean="0">
                <a:latin typeface="Tahoma" pitchFamily="34" charset="0"/>
                <a:cs typeface="Tahoma" pitchFamily="34" charset="0"/>
              </a:rPr>
              <a:t>Stage GFR</a:t>
            </a:r>
            <a:r>
              <a:rPr lang="th-TH" sz="1200" b="1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12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Text Box 48"/>
          <p:cNvSpPr txBox="1">
            <a:spLocks noChangeArrowheads="1"/>
          </p:cNvSpPr>
          <p:nvPr/>
        </p:nvSpPr>
        <p:spPr bwMode="auto">
          <a:xfrm>
            <a:off x="3214678" y="642918"/>
            <a:ext cx="1714500" cy="1754326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/>
            <a:r>
              <a:rPr lang="th-TH" sz="1800" b="1" dirty="0" smtClean="0">
                <a:cs typeface="KodchiangUPC" pitchFamily="18" charset="-34"/>
              </a:rPr>
              <a:t>-ขาดการเข้าถึงการล้างไต</a:t>
            </a:r>
            <a:endParaRPr lang="th-TH" sz="1800" b="1" dirty="0">
              <a:cs typeface="KodchiangUPC" pitchFamily="18" charset="-34"/>
            </a:endParaRPr>
          </a:p>
          <a:p>
            <a:pPr defTabSz="912813"/>
            <a:r>
              <a:rPr lang="th-TH" sz="1800" b="1" dirty="0" smtClean="0">
                <a:cs typeface="KodchiangUPC" pitchFamily="18" charset="-34"/>
              </a:rPr>
              <a:t>-ขาดความรู้ในการดูแลตัวแง เพื่อป้องกันการเกิด </a:t>
            </a:r>
            <a:r>
              <a:rPr lang="en-US" sz="1800" b="1" dirty="0" smtClean="0">
                <a:cs typeface="KodchiangUPC" pitchFamily="18" charset="-34"/>
              </a:rPr>
              <a:t>CKD </a:t>
            </a:r>
          </a:p>
          <a:p>
            <a:pPr defTabSz="912813"/>
            <a:r>
              <a:rPr lang="en-US" sz="1800" b="1" dirty="0" smtClean="0">
                <a:cs typeface="KodchiangUPC" pitchFamily="18" charset="-34"/>
              </a:rPr>
              <a:t>-</a:t>
            </a:r>
            <a:r>
              <a:rPr lang="th-TH" sz="1800" b="1" dirty="0" smtClean="0">
                <a:cs typeface="KodchiangUPC" pitchFamily="18" charset="-34"/>
              </a:rPr>
              <a:t>ไม่ได้เข้ารับการดูแลเพื่อลดการเกิดไตเสื่อม</a:t>
            </a:r>
            <a:endParaRPr lang="th-TH" sz="1800" b="1" dirty="0">
              <a:cs typeface="KodchiangUPC" pitchFamily="18" charset="-34"/>
            </a:endParaRP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3286116" y="4572008"/>
            <a:ext cx="1571636" cy="861774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ngsana New" pitchFamily="18" charset="-34"/>
                <a:cs typeface="Cordia New" pitchFamily="34" charset="-34"/>
              </a:rPr>
              <a:t> </a:t>
            </a:r>
            <a:r>
              <a:rPr lang="en-US" sz="1200" b="1" dirty="0">
                <a:latin typeface="Tahoma" pitchFamily="34" charset="0"/>
                <a:cs typeface="Tahoma" pitchFamily="34" charset="0"/>
              </a:rPr>
              <a:t>- </a:t>
            </a:r>
            <a:r>
              <a:rPr lang="th-TH" sz="1200" b="1" dirty="0" smtClean="0">
                <a:latin typeface="Tahoma" pitchFamily="34" charset="0"/>
                <a:cs typeface="Tahoma" pitchFamily="34" charset="0"/>
              </a:rPr>
              <a:t>ขาดความรู้ความเข้าใจในการดูแลตัวเองต่อเนื่องที่บ้านอย่างเหมาะสม</a:t>
            </a:r>
          </a:p>
        </p:txBody>
      </p:sp>
      <p:sp>
        <p:nvSpPr>
          <p:cNvPr id="35" name="Text Box 58"/>
          <p:cNvSpPr txBox="1">
            <a:spLocks noChangeArrowheads="1"/>
          </p:cNvSpPr>
          <p:nvPr/>
        </p:nvSpPr>
        <p:spPr bwMode="auto">
          <a:xfrm>
            <a:off x="0" y="500043"/>
            <a:ext cx="1357290" cy="276999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2813"/>
            <a:r>
              <a:rPr lang="en-US" sz="1200" b="1" dirty="0">
                <a:solidFill>
                  <a:schemeClr val="bg1"/>
                </a:solidFill>
                <a:latin typeface="Century Schoolbook" pitchFamily="18" charset="0"/>
              </a:rPr>
              <a:t>NCD/OPD/ER</a:t>
            </a:r>
          </a:p>
        </p:txBody>
      </p:sp>
      <p:sp>
        <p:nvSpPr>
          <p:cNvPr id="37" name="Text Box 50"/>
          <p:cNvSpPr txBox="1">
            <a:spLocks noChangeArrowheads="1"/>
          </p:cNvSpPr>
          <p:nvPr/>
        </p:nvSpPr>
        <p:spPr bwMode="auto">
          <a:xfrm>
            <a:off x="3500430" y="5715016"/>
            <a:ext cx="1214437" cy="83099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/>
            <a:r>
              <a:rPr lang="en-US" sz="1600" b="1" dirty="0"/>
              <a:t>Readmitted</a:t>
            </a:r>
          </a:p>
          <a:p>
            <a:pPr defTabSz="912813"/>
            <a:r>
              <a:rPr lang="th-TH" sz="1600" b="1" dirty="0">
                <a:cs typeface="KodchiangUPC" pitchFamily="18" charset="-34"/>
              </a:rPr>
              <a:t>ภายใน28 วันโดย</a:t>
            </a:r>
          </a:p>
          <a:p>
            <a:pPr defTabSz="912813"/>
            <a:r>
              <a:rPr lang="th-TH" sz="1600" b="1" dirty="0">
                <a:cs typeface="KodchiangUPC" pitchFamily="18" charset="-34"/>
              </a:rPr>
              <a:t>ไม่ได้</a:t>
            </a:r>
            <a:r>
              <a:rPr lang="th-TH" sz="1600" b="1" dirty="0" smtClean="0">
                <a:cs typeface="KodchiangUPC" pitchFamily="18" charset="-34"/>
              </a:rPr>
              <a:t>วางแผน</a:t>
            </a:r>
            <a:endParaRPr lang="en-US" sz="1600" b="1" dirty="0"/>
          </a:p>
        </p:txBody>
      </p:sp>
      <p:sp>
        <p:nvSpPr>
          <p:cNvPr id="39" name="Text Box 45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7072330" y="0"/>
            <a:ext cx="679450" cy="581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/>
            <a:r>
              <a:rPr lang="en-US" sz="1600" b="1" dirty="0">
                <a:solidFill>
                  <a:schemeClr val="bg1"/>
                </a:solidFill>
                <a:latin typeface="Century Schoolbook" pitchFamily="18" charset="0"/>
                <a:hlinkClick r:id="rId2" action="ppaction://hlinkfile"/>
              </a:rPr>
              <a:t>KPI</a:t>
            </a:r>
          </a:p>
          <a:p>
            <a:pPr defTabSz="912813"/>
            <a:r>
              <a:rPr lang="en-US" sz="1600" b="1" dirty="0">
                <a:solidFill>
                  <a:schemeClr val="bg1"/>
                </a:solidFill>
                <a:latin typeface="Century Schoolbook" pitchFamily="18" charset="0"/>
                <a:hlinkClick r:id="rId2" action="ppaction://hlinkfile"/>
              </a:rPr>
              <a:t>Link</a:t>
            </a:r>
            <a:endParaRPr lang="en-US" sz="16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40" name="Text Box 52"/>
          <p:cNvSpPr txBox="1">
            <a:spLocks noChangeArrowheads="1"/>
          </p:cNvSpPr>
          <p:nvPr/>
        </p:nvSpPr>
        <p:spPr bwMode="auto">
          <a:xfrm>
            <a:off x="5000628" y="0"/>
            <a:ext cx="1785950" cy="738664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2813"/>
            <a:r>
              <a:rPr lang="en-US" sz="1400" b="1" dirty="0" smtClean="0">
                <a:solidFill>
                  <a:schemeClr val="bg1"/>
                </a:solidFill>
                <a:latin typeface="Century Schoolbook" pitchFamily="18" charset="0"/>
              </a:rPr>
              <a:t>Prevention form/CPG/Care Map </a:t>
            </a:r>
            <a:r>
              <a:rPr lang="en-US" sz="1400" b="1" dirty="0" err="1" smtClean="0">
                <a:solidFill>
                  <a:schemeClr val="bg1"/>
                </a:solidFill>
                <a:latin typeface="Century Schoolbook" pitchFamily="18" charset="0"/>
              </a:rPr>
              <a:t>LinK</a:t>
            </a:r>
            <a:endParaRPr lang="en-US" sz="14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41" name="สี่เหลี่ยมผืนผ้า 87"/>
          <p:cNvSpPr>
            <a:spLocks noChangeArrowheads="1"/>
          </p:cNvSpPr>
          <p:nvPr/>
        </p:nvSpPr>
        <p:spPr bwMode="auto">
          <a:xfrm>
            <a:off x="5214942" y="1000108"/>
            <a:ext cx="642938" cy="307975"/>
          </a:xfrm>
          <a:prstGeom prst="rect">
            <a:avLst/>
          </a:prstGeom>
          <a:solidFill>
            <a:srgbClr val="00FFCC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defRPr/>
            </a:pPr>
            <a:r>
              <a:rPr lang="en-US" sz="1400" b="1" dirty="0">
                <a:latin typeface="Century Schoolbook" pitchFamily="18" charset="0"/>
              </a:rPr>
              <a:t>CPG</a:t>
            </a:r>
          </a:p>
        </p:txBody>
      </p:sp>
      <p:sp>
        <p:nvSpPr>
          <p:cNvPr id="42" name="สี่เหลี่ยมผืนผ้า 88"/>
          <p:cNvSpPr>
            <a:spLocks noChangeArrowheads="1"/>
          </p:cNvSpPr>
          <p:nvPr/>
        </p:nvSpPr>
        <p:spPr bwMode="auto">
          <a:xfrm>
            <a:off x="5072066" y="1714488"/>
            <a:ext cx="1071570" cy="1261884"/>
          </a:xfrm>
          <a:prstGeom prst="rect">
            <a:avLst/>
          </a:prstGeom>
          <a:solidFill>
            <a:srgbClr val="00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2813">
              <a:defRPr/>
            </a:pPr>
            <a:r>
              <a:rPr lang="th-TH" sz="1600" b="1" dirty="0">
                <a:latin typeface="Century Schoolbook" pitchFamily="18" charset="0"/>
                <a:cs typeface="KodchiangUPC" pitchFamily="18" charset="-34"/>
              </a:rPr>
              <a:t>แนวการดูแลรักษาพยาบาล</a:t>
            </a:r>
          </a:p>
          <a:p>
            <a:pPr algn="l" defTabSz="912813">
              <a:defRPr/>
            </a:pPr>
            <a:r>
              <a:rPr lang="th-TH" sz="1600" b="1" dirty="0" smtClean="0">
                <a:latin typeface="Century Schoolbook" pitchFamily="18" charset="0"/>
                <a:cs typeface="KodchiangUPC" pitchFamily="18" charset="-34"/>
              </a:rPr>
              <a:t>ผู้ป่วย </a:t>
            </a:r>
            <a:r>
              <a:rPr lang="en-US" sz="1600" b="1" dirty="0" smtClean="0">
                <a:latin typeface="Century Schoolbook" pitchFamily="18" charset="0"/>
                <a:cs typeface="KodchiangUPC" pitchFamily="18" charset="-34"/>
              </a:rPr>
              <a:t>CKD</a:t>
            </a:r>
          </a:p>
          <a:p>
            <a:pPr algn="l" defTabSz="912813">
              <a:defRPr/>
            </a:pPr>
            <a:r>
              <a:rPr lang="th-TH" sz="1600" b="1" dirty="0" smtClean="0">
                <a:latin typeface="Century Schoolbook" pitchFamily="18" charset="0"/>
                <a:cs typeface="KodchiangUPC" pitchFamily="18" charset="-34"/>
              </a:rPr>
              <a:t>รพสต+รพ.</a:t>
            </a:r>
            <a:endParaRPr lang="en-US" sz="1600" b="1" dirty="0" smtClean="0">
              <a:latin typeface="Century Schoolbook" pitchFamily="18" charset="0"/>
              <a:cs typeface="KodchiangUPC" pitchFamily="18" charset="-34"/>
            </a:endParaRPr>
          </a:p>
          <a:p>
            <a:pPr algn="l" defTabSz="912813">
              <a:defRPr/>
            </a:pPr>
            <a:endParaRPr lang="en-US" sz="1200" b="1" dirty="0">
              <a:latin typeface="Century Schoolbook" pitchFamily="18" charset="0"/>
            </a:endParaRPr>
          </a:p>
        </p:txBody>
      </p:sp>
      <p:sp>
        <p:nvSpPr>
          <p:cNvPr id="43" name="กล่องข้อความ 65"/>
          <p:cNvSpPr txBox="1"/>
          <p:nvPr/>
        </p:nvSpPr>
        <p:spPr>
          <a:xfrm>
            <a:off x="214282" y="3429001"/>
            <a:ext cx="857256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  <a:cs typeface="Tahoma" pitchFamily="34" charset="0"/>
              </a:rPr>
              <a:t>3B-5</a:t>
            </a:r>
          </a:p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  <a:cs typeface="Tahoma" pitchFamily="34" charset="0"/>
              </a:rPr>
              <a:t>GFR1-45</a:t>
            </a:r>
          </a:p>
          <a:p>
            <a:pPr algn="ctr">
              <a:defRPr/>
            </a:pPr>
            <a:endParaRPr lang="en-US" sz="12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4" name="กล่องข้อความ 72"/>
          <p:cNvSpPr txBox="1"/>
          <p:nvPr/>
        </p:nvSpPr>
        <p:spPr>
          <a:xfrm>
            <a:off x="1285852" y="3429000"/>
            <a:ext cx="1857388" cy="285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h-TH" sz="12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นัดเข้า </a:t>
            </a:r>
            <a:r>
              <a:rPr lang="en-US" sz="1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CKD </a:t>
            </a:r>
            <a:r>
              <a:rPr lang="en-US" sz="12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clinic</a:t>
            </a:r>
          </a:p>
        </p:txBody>
      </p:sp>
      <p:cxnSp>
        <p:nvCxnSpPr>
          <p:cNvPr id="45" name="AutoShape 26"/>
          <p:cNvCxnSpPr>
            <a:cxnSpLocks noChangeShapeType="1"/>
          </p:cNvCxnSpPr>
          <p:nvPr/>
        </p:nvCxnSpPr>
        <p:spPr bwMode="auto">
          <a:xfrm rot="5400000">
            <a:off x="1928794" y="1928802"/>
            <a:ext cx="14287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8" name="AutoShape 26"/>
          <p:cNvCxnSpPr>
            <a:cxnSpLocks noChangeShapeType="1"/>
          </p:cNvCxnSpPr>
          <p:nvPr/>
        </p:nvCxnSpPr>
        <p:spPr bwMode="auto">
          <a:xfrm rot="5400000">
            <a:off x="1572398" y="2713826"/>
            <a:ext cx="14287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9" name="AutoShape 26"/>
          <p:cNvCxnSpPr>
            <a:cxnSpLocks noChangeShapeType="1"/>
          </p:cNvCxnSpPr>
          <p:nvPr/>
        </p:nvCxnSpPr>
        <p:spPr bwMode="auto">
          <a:xfrm rot="5400000">
            <a:off x="1572398" y="3071016"/>
            <a:ext cx="14287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" name="รูปร่าง 55"/>
          <p:cNvCxnSpPr>
            <a:stCxn id="14" idx="1"/>
            <a:endCxn id="43" idx="0"/>
          </p:cNvCxnSpPr>
          <p:nvPr/>
        </p:nvCxnSpPr>
        <p:spPr>
          <a:xfrm rot="10800000" flipV="1">
            <a:off x="642910" y="3281747"/>
            <a:ext cx="500066" cy="14725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ตัวเชื่อมต่อหักมุม 93"/>
          <p:cNvCxnSpPr>
            <a:endCxn id="44" idx="1"/>
          </p:cNvCxnSpPr>
          <p:nvPr/>
        </p:nvCxnSpPr>
        <p:spPr>
          <a:xfrm>
            <a:off x="1000100" y="3500438"/>
            <a:ext cx="285752" cy="7143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 Box 37"/>
          <p:cNvSpPr txBox="1">
            <a:spLocks noChangeArrowheads="1"/>
          </p:cNvSpPr>
          <p:nvPr/>
        </p:nvSpPr>
        <p:spPr bwMode="auto">
          <a:xfrm>
            <a:off x="285720" y="5715016"/>
            <a:ext cx="476412" cy="27699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/>
            <a:r>
              <a:rPr lang="en-US" sz="1200" b="1" dirty="0" smtClean="0">
                <a:latin typeface="Century Schoolbook" pitchFamily="18" charset="0"/>
              </a:rPr>
              <a:t>D/C</a:t>
            </a:r>
            <a:endParaRPr lang="en-US" sz="1200" b="1" dirty="0">
              <a:latin typeface="Century Schoolbook" pitchFamily="18" charset="0"/>
            </a:endParaRPr>
          </a:p>
        </p:txBody>
      </p:sp>
      <p:sp>
        <p:nvSpPr>
          <p:cNvPr id="98" name="Text Box 38"/>
          <p:cNvSpPr txBox="1">
            <a:spLocks noChangeArrowheads="1"/>
          </p:cNvSpPr>
          <p:nvPr/>
        </p:nvSpPr>
        <p:spPr bwMode="auto">
          <a:xfrm>
            <a:off x="2071670" y="6429396"/>
            <a:ext cx="900113" cy="2746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/>
            <a:r>
              <a:rPr lang="en-US" sz="1200" b="1" dirty="0">
                <a:latin typeface="Century Schoolbook" pitchFamily="18" charset="0"/>
              </a:rPr>
              <a:t>Follow up</a:t>
            </a:r>
          </a:p>
        </p:txBody>
      </p:sp>
      <p:cxnSp>
        <p:nvCxnSpPr>
          <p:cNvPr id="99" name="AutoShape 53"/>
          <p:cNvCxnSpPr>
            <a:cxnSpLocks noChangeShapeType="1"/>
          </p:cNvCxnSpPr>
          <p:nvPr/>
        </p:nvCxnSpPr>
        <p:spPr bwMode="auto">
          <a:xfrm>
            <a:off x="1571604" y="4500570"/>
            <a:ext cx="3175" cy="122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0" name="AutoShape 53"/>
          <p:cNvCxnSpPr>
            <a:cxnSpLocks noChangeShapeType="1"/>
          </p:cNvCxnSpPr>
          <p:nvPr/>
        </p:nvCxnSpPr>
        <p:spPr bwMode="auto">
          <a:xfrm>
            <a:off x="1571604" y="4857760"/>
            <a:ext cx="3175" cy="122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1" name="AutoShape 53"/>
          <p:cNvCxnSpPr>
            <a:cxnSpLocks noChangeShapeType="1"/>
          </p:cNvCxnSpPr>
          <p:nvPr/>
        </p:nvCxnSpPr>
        <p:spPr bwMode="auto">
          <a:xfrm>
            <a:off x="1571604" y="5214950"/>
            <a:ext cx="3175" cy="122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8" name="Text Box 36"/>
          <p:cNvSpPr txBox="1">
            <a:spLocks noChangeArrowheads="1"/>
          </p:cNvSpPr>
          <p:nvPr/>
        </p:nvSpPr>
        <p:spPr bwMode="auto">
          <a:xfrm>
            <a:off x="571472" y="6072206"/>
            <a:ext cx="1685077" cy="27699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/>
            <a:r>
              <a:rPr lang="en-US" sz="1200" b="1" dirty="0" smtClean="0">
                <a:latin typeface="Century Schoolbook" pitchFamily="18" charset="0"/>
              </a:rPr>
              <a:t>Continuity of Care</a:t>
            </a:r>
            <a:endParaRPr lang="en-US" sz="1200" b="1" dirty="0">
              <a:latin typeface="Century Schoolbook" pitchFamily="18" charset="0"/>
            </a:endParaRPr>
          </a:p>
        </p:txBody>
      </p:sp>
      <p:cxnSp>
        <p:nvCxnSpPr>
          <p:cNvPr id="112" name="รูปร่าง 111"/>
          <p:cNvCxnSpPr/>
          <p:nvPr/>
        </p:nvCxnSpPr>
        <p:spPr>
          <a:xfrm>
            <a:off x="714348" y="5857892"/>
            <a:ext cx="556787" cy="214314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ตัวเชื่อมต่อหักมุม 118"/>
          <p:cNvCxnSpPr>
            <a:stCxn id="108" idx="3"/>
            <a:endCxn id="98" idx="0"/>
          </p:cNvCxnSpPr>
          <p:nvPr/>
        </p:nvCxnSpPr>
        <p:spPr>
          <a:xfrm>
            <a:off x="2256549" y="6210706"/>
            <a:ext cx="265178" cy="21869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สี่เหลี่ยมผืนผ้า 92"/>
          <p:cNvSpPr>
            <a:spLocks noChangeArrowheads="1"/>
          </p:cNvSpPr>
          <p:nvPr/>
        </p:nvSpPr>
        <p:spPr bwMode="auto">
          <a:xfrm>
            <a:off x="5072066" y="5357826"/>
            <a:ext cx="1362075" cy="523220"/>
          </a:xfrm>
          <a:prstGeom prst="rect">
            <a:avLst/>
          </a:prstGeom>
          <a:solidFill>
            <a:srgbClr val="00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/>
              <a:t>D/C </a:t>
            </a:r>
            <a:r>
              <a:rPr lang="en-US" sz="1400" b="1" dirty="0" smtClean="0"/>
              <a:t>planning</a:t>
            </a:r>
            <a:endParaRPr lang="th-TH" sz="1400" b="1" dirty="0" smtClean="0"/>
          </a:p>
          <a:p>
            <a:pPr>
              <a:defRPr/>
            </a:pPr>
            <a:r>
              <a:rPr lang="th-TH" sz="1400" b="1" dirty="0" smtClean="0">
                <a:cs typeface="KodchiangUPC" pitchFamily="18" charset="-34"/>
              </a:rPr>
              <a:t>โดย </a:t>
            </a:r>
            <a:r>
              <a:rPr lang="th-TH" sz="1400" b="1" dirty="0">
                <a:cs typeface="KodchiangUPC" pitchFamily="18" charset="-34"/>
              </a:rPr>
              <a:t>ทีม</a:t>
            </a:r>
            <a:r>
              <a:rPr lang="en-US" sz="1400" b="1" dirty="0"/>
              <a:t> </a:t>
            </a:r>
            <a:r>
              <a:rPr lang="en-US" sz="1400" b="1" dirty="0" smtClean="0"/>
              <a:t>PCT /HHC</a:t>
            </a:r>
            <a:endParaRPr lang="en-US" sz="1400" b="1" dirty="0"/>
          </a:p>
        </p:txBody>
      </p:sp>
      <p:sp>
        <p:nvSpPr>
          <p:cNvPr id="126" name="Text Box 36"/>
          <p:cNvSpPr txBox="1">
            <a:spLocks noChangeArrowheads="1"/>
          </p:cNvSpPr>
          <p:nvPr/>
        </p:nvSpPr>
        <p:spPr bwMode="auto">
          <a:xfrm>
            <a:off x="6429388" y="785795"/>
            <a:ext cx="1643074" cy="2062103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th-TH" sz="1600" b="1" dirty="0" smtClean="0">
              <a:latin typeface="Angsana New" pitchFamily="18" charset="-34"/>
              <a:cs typeface="Cordia New" pitchFamily="34" charset="-34"/>
            </a:endParaRPr>
          </a:p>
          <a:p>
            <a:r>
              <a:rPr lang="th-TH" sz="1600" b="1" dirty="0" smtClean="0">
                <a:latin typeface="Angsana New" pitchFamily="18" charset="-34"/>
                <a:cs typeface="Cordia New" pitchFamily="34" charset="-34"/>
              </a:rPr>
              <a:t>-อัตราผู้ป่วย </a:t>
            </a:r>
            <a:r>
              <a:rPr lang="en-US" sz="1600" b="1" dirty="0" smtClean="0">
                <a:latin typeface="Angsana New" pitchFamily="18" charset="-34"/>
                <a:cs typeface="Cordia New" pitchFamily="34" charset="-34"/>
              </a:rPr>
              <a:t>CKD </a:t>
            </a:r>
            <a:r>
              <a:rPr lang="th-TH" sz="1600" b="1" dirty="0" smtClean="0">
                <a:latin typeface="Angsana New" pitchFamily="18" charset="-34"/>
                <a:cs typeface="Cordia New" pitchFamily="34" charset="-34"/>
              </a:rPr>
              <a:t>ภาวะแทรกซ้อนจากเกลือแร่ ภาวะซีด น้ำเกิน</a:t>
            </a:r>
          </a:p>
          <a:p>
            <a:r>
              <a:rPr lang="th-TH" sz="1600" b="1" dirty="0" smtClean="0">
                <a:latin typeface="Angsana New" pitchFamily="18" charset="-34"/>
                <a:cs typeface="Cordia New" pitchFamily="34" charset="-34"/>
              </a:rPr>
              <a:t>-อัตราผู้ป่วย </a:t>
            </a:r>
            <a:r>
              <a:rPr lang="en-US" sz="1600" b="1" dirty="0" smtClean="0">
                <a:latin typeface="Angsana New" pitchFamily="18" charset="-34"/>
                <a:cs typeface="Cordia New" pitchFamily="34" charset="-34"/>
              </a:rPr>
              <a:t>CKD  </a:t>
            </a:r>
            <a:r>
              <a:rPr lang="th-TH" sz="1600" b="1" dirty="0" smtClean="0">
                <a:latin typeface="Angsana New" pitchFamily="18" charset="-34"/>
                <a:cs typeface="Cordia New" pitchFamily="34" charset="-34"/>
              </a:rPr>
              <a:t>มี</a:t>
            </a:r>
            <a:r>
              <a:rPr lang="en-US" sz="1600" b="1" dirty="0" smtClean="0">
                <a:latin typeface="Angsana New" pitchFamily="18" charset="-34"/>
                <a:cs typeface="Cordia New" pitchFamily="34" charset="-34"/>
              </a:rPr>
              <a:t>GFR</a:t>
            </a:r>
            <a:r>
              <a:rPr lang="en-US" sz="1600" b="1" dirty="0" smtClean="0">
                <a:latin typeface="Times New Roman"/>
                <a:cs typeface="Times New Roman"/>
              </a:rPr>
              <a:t>≤ </a:t>
            </a:r>
            <a:r>
              <a:rPr lang="en-US" sz="1600" b="1" dirty="0" smtClean="0">
                <a:latin typeface="Angsana New" pitchFamily="18" charset="-34"/>
                <a:cs typeface="Cordia New" pitchFamily="34" charset="-34"/>
              </a:rPr>
              <a:t>4</a:t>
            </a:r>
            <a:r>
              <a:rPr lang="th-TH" sz="1600" b="1" dirty="0" smtClean="0">
                <a:latin typeface="Angsana New" pitchFamily="18" charset="-34"/>
                <a:cs typeface="Cordia New" pitchFamily="34" charset="-34"/>
              </a:rPr>
              <a:t> </a:t>
            </a:r>
            <a:r>
              <a:rPr lang="en-US" sz="1600" b="1" dirty="0" smtClean="0">
                <a:latin typeface="Angsana New" pitchFamily="18" charset="-34"/>
                <a:cs typeface="Cordia New" pitchFamily="34" charset="-34"/>
              </a:rPr>
              <a:t>%</a:t>
            </a:r>
            <a:r>
              <a:rPr lang="th-TH" sz="1600" b="1" dirty="0" smtClean="0">
                <a:latin typeface="Angsana New" pitchFamily="18" charset="-34"/>
                <a:cs typeface="Cordia New" pitchFamily="34" charset="-34"/>
              </a:rPr>
              <a:t> </a:t>
            </a:r>
            <a:endParaRPr lang="th-TH" sz="1600" b="1" dirty="0" smtClean="0">
              <a:cs typeface="Cordia New" pitchFamily="34" charset="-34"/>
            </a:endParaRPr>
          </a:p>
          <a:p>
            <a:endParaRPr lang="en-US" sz="1600" dirty="0">
              <a:latin typeface="Angsana New" pitchFamily="18" charset="-34"/>
              <a:cs typeface="Cordia New" pitchFamily="34" charset="-34"/>
            </a:endParaRPr>
          </a:p>
        </p:txBody>
      </p:sp>
      <p:sp>
        <p:nvSpPr>
          <p:cNvPr id="127" name="Text Box 46"/>
          <p:cNvSpPr txBox="1">
            <a:spLocks noChangeArrowheads="1"/>
          </p:cNvSpPr>
          <p:nvPr/>
        </p:nvSpPr>
        <p:spPr bwMode="auto">
          <a:xfrm>
            <a:off x="8358214" y="214290"/>
            <a:ext cx="603250" cy="3365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/>
            <a:r>
              <a:rPr lang="en-US" sz="1600" b="1">
                <a:solidFill>
                  <a:schemeClr val="bg1"/>
                </a:solidFill>
                <a:latin typeface="Century Schoolbook" pitchFamily="18" charset="0"/>
              </a:rPr>
              <a:t>CQI</a:t>
            </a:r>
          </a:p>
        </p:txBody>
      </p:sp>
      <p:sp>
        <p:nvSpPr>
          <p:cNvPr id="128" name="Text Box 47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7072330" y="4643446"/>
            <a:ext cx="1285884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2813"/>
            <a:r>
              <a:rPr lang="en-US" sz="1600" b="1" dirty="0">
                <a:solidFill>
                  <a:schemeClr val="bg1"/>
                </a:solidFill>
                <a:latin typeface="Century Schoolbook" pitchFamily="18" charset="0"/>
                <a:hlinkClick r:id="rId3" action="ppaction://hlinkfile"/>
              </a:rPr>
              <a:t>Research</a:t>
            </a:r>
          </a:p>
          <a:p>
            <a:pPr defTabSz="912813"/>
            <a:r>
              <a:rPr lang="en-US" sz="1600" b="1" dirty="0">
                <a:solidFill>
                  <a:schemeClr val="bg1"/>
                </a:solidFill>
                <a:latin typeface="Century Schoolbook" pitchFamily="18" charset="0"/>
                <a:hlinkClick r:id="rId3" action="ppaction://hlinkfile"/>
              </a:rPr>
              <a:t>Link</a:t>
            </a:r>
            <a:endParaRPr lang="en-US" sz="1600" b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129" name="Text Box 56"/>
          <p:cNvSpPr txBox="1">
            <a:spLocks noChangeArrowheads="1"/>
          </p:cNvSpPr>
          <p:nvPr/>
        </p:nvSpPr>
        <p:spPr bwMode="auto">
          <a:xfrm>
            <a:off x="8143900" y="714356"/>
            <a:ext cx="857256" cy="35394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u="sng" dirty="0">
                <a:cs typeface="KodchiangUPC" pitchFamily="18" charset="-34"/>
              </a:rPr>
              <a:t>CQI</a:t>
            </a:r>
            <a:endParaRPr lang="th-TH" sz="1400" b="1" u="sng" dirty="0">
              <a:cs typeface="KodchiangUPC" pitchFamily="18" charset="-34"/>
            </a:endParaRPr>
          </a:p>
          <a:p>
            <a:pPr>
              <a:defRPr/>
            </a:pPr>
            <a:r>
              <a:rPr lang="th-TH" sz="1400" b="1" dirty="0" smtClean="0">
                <a:cs typeface="KodchiangUPC" pitchFamily="18" charset="-34"/>
              </a:rPr>
              <a:t>-</a:t>
            </a:r>
            <a:r>
              <a:rPr lang="en-US" sz="1400" b="1" dirty="0" smtClean="0">
                <a:cs typeface="KodchiangUPC" pitchFamily="18" charset="-34"/>
              </a:rPr>
              <a:t>Update </a:t>
            </a:r>
            <a:r>
              <a:rPr lang="en-US" sz="1400" b="1" dirty="0" err="1" smtClean="0">
                <a:cs typeface="KodchiangUPC" pitchFamily="18" charset="-34"/>
              </a:rPr>
              <a:t>Guilide</a:t>
            </a:r>
            <a:r>
              <a:rPr lang="th-TH" sz="1400" b="1" dirty="0" smtClean="0">
                <a:cs typeface="KodchiangUPC" pitchFamily="18" charset="-34"/>
              </a:rPr>
              <a:t> </a:t>
            </a:r>
            <a:r>
              <a:rPr lang="en-US" sz="1400" b="1" dirty="0" err="1" smtClean="0">
                <a:cs typeface="KodchiangUPC" pitchFamily="18" charset="-34"/>
              </a:rPr>
              <a:t>ckd</a:t>
            </a:r>
            <a:r>
              <a:rPr lang="th-TH" sz="1400" b="1" dirty="0" smtClean="0">
                <a:cs typeface="KodchiangUPC" pitchFamily="18" charset="-34"/>
              </a:rPr>
              <a:t>/</a:t>
            </a:r>
            <a:r>
              <a:rPr lang="th-TH" sz="1400" b="1" dirty="0">
                <a:cs typeface="KodchiangUPC" pitchFamily="18" charset="-34"/>
              </a:rPr>
              <a:t>ปรับ</a:t>
            </a:r>
            <a:r>
              <a:rPr lang="en-US" sz="1400" b="1" dirty="0" smtClean="0"/>
              <a:t>CPG</a:t>
            </a:r>
          </a:p>
          <a:p>
            <a:pPr>
              <a:defRPr/>
            </a:pPr>
            <a:r>
              <a:rPr lang="th-TH" sz="1400" b="1" dirty="0" smtClean="0"/>
              <a:t>-ทบทวนความเสี่ยงสำคัญ</a:t>
            </a:r>
          </a:p>
          <a:p>
            <a:pPr>
              <a:defRPr/>
            </a:pPr>
            <a:r>
              <a:rPr lang="th-TH" sz="1400" b="1" dirty="0" smtClean="0"/>
              <a:t>-จัดทำ</a:t>
            </a:r>
            <a:r>
              <a:rPr lang="en-US" sz="1400" b="1" dirty="0" smtClean="0"/>
              <a:t>Clinical tracer </a:t>
            </a:r>
            <a:r>
              <a:rPr lang="en-US" sz="1400" b="1" dirty="0" err="1" smtClean="0"/>
              <a:t>ckd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capd</a:t>
            </a:r>
            <a:endParaRPr lang="en-US" sz="1400" b="1" dirty="0" smtClean="0"/>
          </a:p>
          <a:p>
            <a:pPr>
              <a:defRPr/>
            </a:pPr>
            <a:r>
              <a:rPr lang="en-US" sz="1400" b="1" dirty="0" smtClean="0"/>
              <a:t>-</a:t>
            </a:r>
            <a:r>
              <a:rPr lang="th-TH" sz="1400" b="1" dirty="0" smtClean="0"/>
              <a:t>พัฒนาระบบการดูแลผู้ป่วยไตวายเรื้อรัง</a:t>
            </a:r>
            <a:endParaRPr lang="en-US" sz="1400" b="1" dirty="0"/>
          </a:p>
        </p:txBody>
      </p:sp>
      <p:sp>
        <p:nvSpPr>
          <p:cNvPr id="130" name="Text Box 55"/>
          <p:cNvSpPr txBox="1">
            <a:spLocks noChangeArrowheads="1"/>
          </p:cNvSpPr>
          <p:nvPr/>
        </p:nvSpPr>
        <p:spPr bwMode="auto">
          <a:xfrm>
            <a:off x="6929454" y="5500702"/>
            <a:ext cx="1857388" cy="92333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2813"/>
            <a:r>
              <a:rPr lang="th-TH" sz="1800" b="1" dirty="0" smtClean="0">
                <a:cs typeface="KodchiangUPC" pitchFamily="18" charset="-34"/>
              </a:rPr>
              <a:t>การ</a:t>
            </a:r>
            <a:r>
              <a:rPr lang="th-TH" sz="1800" b="1" dirty="0">
                <a:cs typeface="KodchiangUPC" pitchFamily="18" charset="-34"/>
              </a:rPr>
              <a:t>ดูแล</a:t>
            </a:r>
            <a:r>
              <a:rPr lang="th-TH" sz="1800" b="1" dirty="0" smtClean="0">
                <a:cs typeface="KodchiangUPC" pitchFamily="18" charset="-34"/>
              </a:rPr>
              <a:t>ผู้ป่วย</a:t>
            </a:r>
            <a:r>
              <a:rPr lang="en-US" sz="1800" b="1" dirty="0" err="1" smtClean="0">
                <a:cs typeface="KodchiangUPC" pitchFamily="18" charset="-34"/>
              </a:rPr>
              <a:t>ckd</a:t>
            </a:r>
            <a:endParaRPr lang="en-US" sz="1800" b="1" dirty="0"/>
          </a:p>
          <a:p>
            <a:pPr defTabSz="912813"/>
            <a:r>
              <a:rPr lang="th-TH" sz="1800" b="1" dirty="0" smtClean="0">
                <a:cs typeface="KodchiangUPC" pitchFamily="18" charset="-34"/>
              </a:rPr>
              <a:t>สมาคมโรคไตแห่งประเทศ</a:t>
            </a:r>
            <a:r>
              <a:rPr lang="th-TH" sz="1800" b="1" dirty="0">
                <a:cs typeface="KodchiangUPC" pitchFamily="18" charset="-34"/>
              </a:rPr>
              <a:t>ไทย</a:t>
            </a:r>
            <a:endParaRPr lang="en-US" sz="1800" b="1" dirty="0"/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1214414" y="3714752"/>
            <a:ext cx="1928826" cy="27699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2813"/>
            <a:r>
              <a:rPr lang="th-TH" sz="1200" b="1" dirty="0" smtClean="0">
                <a:latin typeface="Tahoma" pitchFamily="34" charset="0"/>
                <a:cs typeface="Tahoma" pitchFamily="34" charset="0"/>
              </a:rPr>
              <a:t>นัดเข้า </a:t>
            </a:r>
            <a:r>
              <a:rPr lang="en-US" sz="1200" b="1" dirty="0" smtClean="0">
                <a:latin typeface="Tahoma" pitchFamily="34" charset="0"/>
                <a:cs typeface="Tahoma" pitchFamily="34" charset="0"/>
              </a:rPr>
              <a:t>palliative care</a:t>
            </a:r>
          </a:p>
        </p:txBody>
      </p:sp>
      <p:sp>
        <p:nvSpPr>
          <p:cNvPr id="54" name="สี่เหลี่ยมผืนผ้า 88"/>
          <p:cNvSpPr>
            <a:spLocks noChangeArrowheads="1"/>
          </p:cNvSpPr>
          <p:nvPr/>
        </p:nvSpPr>
        <p:spPr bwMode="auto">
          <a:xfrm>
            <a:off x="5072066" y="3214686"/>
            <a:ext cx="1143008" cy="1261884"/>
          </a:xfrm>
          <a:prstGeom prst="rect">
            <a:avLst/>
          </a:prstGeom>
          <a:solidFill>
            <a:srgbClr val="00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2813">
              <a:defRPr/>
            </a:pPr>
            <a:r>
              <a:rPr lang="th-TH" sz="1600" b="1" dirty="0">
                <a:latin typeface="Century Schoolbook" pitchFamily="18" charset="0"/>
                <a:cs typeface="KodchiangUPC" pitchFamily="18" charset="-34"/>
              </a:rPr>
              <a:t>แนวการดูแลรักษาพยาบาล</a:t>
            </a:r>
          </a:p>
          <a:p>
            <a:pPr algn="l" defTabSz="912813">
              <a:defRPr/>
            </a:pPr>
            <a:r>
              <a:rPr lang="th-TH" sz="1600" b="1" dirty="0" smtClean="0">
                <a:latin typeface="Century Schoolbook" pitchFamily="18" charset="0"/>
                <a:cs typeface="KodchiangUPC" pitchFamily="18" charset="-34"/>
              </a:rPr>
              <a:t>ผู้ป่วย </a:t>
            </a:r>
            <a:r>
              <a:rPr lang="en-US" sz="1600" b="1" dirty="0" smtClean="0">
                <a:latin typeface="Century Schoolbook" pitchFamily="18" charset="0"/>
                <a:cs typeface="KodchiangUPC" pitchFamily="18" charset="-34"/>
              </a:rPr>
              <a:t>CAPD</a:t>
            </a:r>
          </a:p>
          <a:p>
            <a:pPr algn="l" defTabSz="912813">
              <a:defRPr/>
            </a:pPr>
            <a:endParaRPr lang="en-US" sz="1200" b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219</Words>
  <Application>Microsoft Office PowerPoint</Application>
  <PresentationFormat>นำเสนอทางหน้าจอ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1" baseType="lpstr">
      <vt:lpstr>Angsana New</vt:lpstr>
      <vt:lpstr>Arial</vt:lpstr>
      <vt:lpstr>Browallia New</vt:lpstr>
      <vt:lpstr>Calibri</vt:lpstr>
      <vt:lpstr>Century Schoolbook</vt:lpstr>
      <vt:lpstr>Cordia New</vt:lpstr>
      <vt:lpstr>KodchiangUPC</vt:lpstr>
      <vt:lpstr>Tahoma</vt:lpstr>
      <vt:lpstr>Times New Roman</vt:lpstr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hp OMEN</dc:creator>
  <cp:lastModifiedBy>HP</cp:lastModifiedBy>
  <cp:revision>29</cp:revision>
  <dcterms:modified xsi:type="dcterms:W3CDTF">2020-09-03T04:12:31Z</dcterms:modified>
</cp:coreProperties>
</file>